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3"/>
  </p:notesMasterIdLst>
  <p:sldIdLst>
    <p:sldId id="681" r:id="rId3"/>
    <p:sldId id="1192" r:id="rId4"/>
    <p:sldId id="1193" r:id="rId5"/>
    <p:sldId id="1207" r:id="rId6"/>
    <p:sldId id="1182" r:id="rId7"/>
    <p:sldId id="1194" r:id="rId8"/>
    <p:sldId id="1195" r:id="rId9"/>
    <p:sldId id="1196" r:id="rId10"/>
    <p:sldId id="1197" r:id="rId11"/>
    <p:sldId id="1198" r:id="rId12"/>
    <p:sldId id="1199" r:id="rId13"/>
    <p:sldId id="1200" r:id="rId14"/>
    <p:sldId id="1201" r:id="rId15"/>
    <p:sldId id="1202" r:id="rId16"/>
    <p:sldId id="1275" r:id="rId17"/>
    <p:sldId id="1203" r:id="rId18"/>
    <p:sldId id="1204" r:id="rId19"/>
    <p:sldId id="1205" r:id="rId20"/>
    <p:sldId id="1276" r:id="rId21"/>
    <p:sldId id="1206" r:id="rId22"/>
    <p:sldId id="1208" r:id="rId23"/>
    <p:sldId id="1209" r:id="rId24"/>
    <p:sldId id="1210" r:id="rId25"/>
    <p:sldId id="1211" r:id="rId26"/>
    <p:sldId id="1212" r:id="rId27"/>
    <p:sldId id="1216" r:id="rId28"/>
    <p:sldId id="1218" r:id="rId29"/>
    <p:sldId id="1219" r:id="rId30"/>
    <p:sldId id="1213" r:id="rId31"/>
    <p:sldId id="1214" r:id="rId32"/>
    <p:sldId id="1215" r:id="rId33"/>
    <p:sldId id="1217" r:id="rId34"/>
    <p:sldId id="1220" r:id="rId35"/>
    <p:sldId id="1221" r:id="rId36"/>
    <p:sldId id="1223" r:id="rId37"/>
    <p:sldId id="1224" r:id="rId38"/>
    <p:sldId id="1225" r:id="rId39"/>
    <p:sldId id="1227" r:id="rId40"/>
    <p:sldId id="1226" r:id="rId41"/>
    <p:sldId id="1228" r:id="rId42"/>
    <p:sldId id="1229" r:id="rId43"/>
    <p:sldId id="1230" r:id="rId44"/>
    <p:sldId id="1231" r:id="rId45"/>
    <p:sldId id="1232" r:id="rId46"/>
    <p:sldId id="1233" r:id="rId47"/>
    <p:sldId id="1234" r:id="rId48"/>
    <p:sldId id="1235" r:id="rId49"/>
    <p:sldId id="1236" r:id="rId50"/>
    <p:sldId id="1237" r:id="rId51"/>
    <p:sldId id="1238" r:id="rId52"/>
    <p:sldId id="470" r:id="rId53"/>
    <p:sldId id="472" r:id="rId54"/>
    <p:sldId id="473" r:id="rId55"/>
    <p:sldId id="1239" r:id="rId56"/>
    <p:sldId id="474" r:id="rId57"/>
    <p:sldId id="476" r:id="rId58"/>
    <p:sldId id="1240" r:id="rId59"/>
    <p:sldId id="1241" r:id="rId60"/>
    <p:sldId id="1242" r:id="rId61"/>
    <p:sldId id="1243" r:id="rId62"/>
    <p:sldId id="1244" r:id="rId63"/>
    <p:sldId id="1245" r:id="rId64"/>
    <p:sldId id="1246" r:id="rId65"/>
    <p:sldId id="1247" r:id="rId66"/>
    <p:sldId id="1248" r:id="rId67"/>
    <p:sldId id="1250" r:id="rId68"/>
    <p:sldId id="1249" r:id="rId69"/>
    <p:sldId id="1252" r:id="rId70"/>
    <p:sldId id="1253" r:id="rId71"/>
    <p:sldId id="1254" r:id="rId72"/>
    <p:sldId id="1255" r:id="rId73"/>
    <p:sldId id="1256" r:id="rId74"/>
    <p:sldId id="1258" r:id="rId75"/>
    <p:sldId id="1257" r:id="rId76"/>
    <p:sldId id="1261" r:id="rId77"/>
    <p:sldId id="1259" r:id="rId78"/>
    <p:sldId id="1260" r:id="rId79"/>
    <p:sldId id="1262" r:id="rId80"/>
    <p:sldId id="1263" r:id="rId81"/>
    <p:sldId id="1264" r:id="rId82"/>
    <p:sldId id="1265" r:id="rId83"/>
    <p:sldId id="1266" r:id="rId84"/>
    <p:sldId id="1267" r:id="rId85"/>
    <p:sldId id="1268" r:id="rId86"/>
    <p:sldId id="1269" r:id="rId87"/>
    <p:sldId id="1270" r:id="rId88"/>
    <p:sldId id="1274" r:id="rId89"/>
    <p:sldId id="1271" r:id="rId90"/>
    <p:sldId id="1272" r:id="rId91"/>
    <p:sldId id="1273" r:id="rId9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5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131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340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673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439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718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363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808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372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578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11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523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708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16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547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52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91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70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34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028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857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251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43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023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457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325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62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568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0405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01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806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3059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4598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1361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9435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564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7305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368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444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65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518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82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2025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320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5310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2774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928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8781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5267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1775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8783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00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9472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1044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2562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28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9956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481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0003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4356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0447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912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535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4682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0461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654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9942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364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331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023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140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4558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735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456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45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5/14/2024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K5xwA_rPSquddfTnIX10Hw?both#/0/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3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01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：課前準備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，如何打開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萬行的文字檔看前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行是什麼？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74D46A-E7B1-3A13-3D85-69347D43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12" y="3244304"/>
            <a:ext cx="64770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353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下就一個指令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AD47AE-1FBE-CC55-C1D9-D4093FEE1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5" y="2315361"/>
            <a:ext cx="8105707" cy="36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454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B49FF-1F4A-5074-E99A-F5640AB0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5" y="2154401"/>
            <a:ext cx="3619897" cy="45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603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17D636-EEC8-72A2-1C01-033EE965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" y="2704304"/>
            <a:ext cx="8573549" cy="20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1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照降冪排序一個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萬行的文字檔，並去除重複行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5CB42A-F94D-BA1A-4980-66142058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2" y="2631268"/>
            <a:ext cx="8153400" cy="11239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265F57-5E28-4BB4-C878-E56A2ADD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42" y="4047759"/>
            <a:ext cx="8153400" cy="19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365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通常我們會使用目前工作機，開啟一個終端機，連入想要操作的主機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這個終端機連入的可能是本機，可能是遠端電腦，可能是虛擬機或容器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連入時，我們的電腦稱為「主控端」，被連入的電腦稱為「被控端」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所有操作都是被執行在被控端上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28812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term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10BF3-895A-C5B2-AFFA-8E543CFD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30" y="2600960"/>
            <a:ext cx="5081892" cy="398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918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的終端機程式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FEE854-17D6-EB84-7FD3-8AE7CDBA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31" y="2253192"/>
            <a:ext cx="6828817" cy="39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031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常見終端機：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iTerm2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8CFF94-1F62-E92F-47B1-961339E65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30" y="2072866"/>
            <a:ext cx="7456900" cy="46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380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終端機連入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015052-BB54-5BF9-1CE7-8A731AC37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15" y="2088850"/>
            <a:ext cx="6826412" cy="46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691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了解容器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編輯器的選擇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已成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 facto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學會開發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生產環境的鎖定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bitbuckert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docker hub)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金鑰的概念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56696"/>
            <a:ext cx="807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參考課程：</a:t>
            </a:r>
            <a:r>
              <a:rPr kumimoji="1" lang="en-US" altLang="zh-TW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https://hackmd.io/K5xwA_rPSquddfTnIX10Hw?both#/0/1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F338B9-DA66-62A5-5041-C1B948D8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37" y="2839375"/>
            <a:ext cx="6173821" cy="37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865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git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的使用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43181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開發出一個專案，並且交付給老師或業主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老師或業主提出修改需求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修改完成後再度交付出去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老師或業主發現不好，想要之前的版本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重複上面的過程往往復復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如何建立不同版本的專案？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還可以隨時切換到不同的版本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2052" name="Picture 4" descr="Git 是什麼? Git 版本控制系統">
            <a:extLst>
              <a:ext uri="{FF2B5EF4-FFF2-40B4-BE49-F238E27FC236}">
                <a16:creationId xmlns:a16="http://schemas.microsoft.com/office/drawing/2014/main" id="{95838C09-D843-045E-FC93-86B91672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07" y="5134786"/>
            <a:ext cx="5622586" cy="16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13070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之前用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rcs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cvs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svn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控制，很難用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是一種分散式版本的版本控制系統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核心的作者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Linus Torvalds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2005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年為了管理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核心程式碼，僅花了 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天所開發出來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記錄每個版本之間的差異，而不是完整的備份整個目錄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可以備份整個分支樹到雲端平台上，如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gitlabs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bitbucket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2723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大部分使用指令來操作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44423-4C33-05BA-6461-EFA684F9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25" y="2386377"/>
            <a:ext cx="6171389" cy="4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34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719989-5068-4822-90BE-683000DD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568304"/>
            <a:ext cx="76295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189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E93AB6-FE17-7F8A-0407-26B40E1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29495"/>
            <a:ext cx="72294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817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EBC9A-09D5-966B-CAFA-AA11AAD8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73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在不同快照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分支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branch)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間切換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15727C-9438-5710-0AB4-04C57B2C7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4" y="2678844"/>
            <a:ext cx="7589732" cy="332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0371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FFC7156-7A6D-A215-608E-CC810985D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2369979"/>
            <a:ext cx="761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521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的好處：自動化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問問題的地方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reddit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quora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會做文件筆記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anytype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notion,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MarkDown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hackmd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+mj-lt"/>
              <a:buAutoNum type="arabicPeriod" startAt="8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copilot,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86940" y="304800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、課前準備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16012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226342-CAD6-B743-C7AF-37CDA5E2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471321"/>
            <a:ext cx="7986508" cy="37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7428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110DA3-B793-DBB3-5787-52DA572B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32" y="2312697"/>
            <a:ext cx="6924776" cy="43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0904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FC5086-81E9-84DE-B928-AB096E105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03" y="2581073"/>
            <a:ext cx="7567393" cy="33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532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備份到雲端平台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此例為</a:t>
            </a:r>
            <a:r>
              <a:rPr kumimoji="1" lang="en-US" altLang="zh-TW" sz="3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72017-FE0D-F8DA-34FB-47C3E964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4" y="2610941"/>
            <a:ext cx="4218391" cy="351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E8C1A-3FE3-800E-F512-CBD20C9E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10941"/>
            <a:ext cx="4053191" cy="3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108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下使用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 Bash(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9A434-622A-AF4E-119C-27406B6C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5085"/>
            <a:ext cx="8077200" cy="385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56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下均為指令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BAB239-D7A7-3B17-EB2F-C21BF9A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0" y="2305050"/>
            <a:ext cx="7058025" cy="22479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59FC3A-B498-FC95-D41C-90AD3253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1" y="4227354"/>
            <a:ext cx="5095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303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亦整合在常用的編輯器中</a:t>
            </a:r>
            <a:endParaRPr kumimoji="1" lang="en-US" altLang="zh-TW" sz="3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181515" y="268446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的使用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33A467-546E-A237-8F72-D2314D2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18" y="2285034"/>
            <a:ext cx="6894276" cy="43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7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960933" y="3071867"/>
            <a:ext cx="5222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docker(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了解容器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747215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馬上在本機啟動一個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Apache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同時在另一個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在本機啟動一個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伺服器，並且支援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php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，同時可以存取本機的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mysql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redis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如果有外網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或主機名稱，可以立即成為對外的服務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081900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可以快速啟動一個或多個串接服務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不止鎖定程式碼本身，更將整個環境都鎖定在快照中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跨平台，一行指令就完成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隨時可以將整個服務刪除或移到其它主機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搭配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 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CI/CD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，是目前先進主流公司佈署服務的方法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(K8S)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可以存取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，也是目前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的佈署方法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70387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熟悉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Linux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指令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64175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本機無法網頁服務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30103B-CB52-0DF0-7C02-CB3CDD02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92" y="2315932"/>
            <a:ext cx="7341140" cy="42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9879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立即啟動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nginx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9CD0B-DC25-5FF3-BB56-D84BB507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48" y="2228771"/>
            <a:ext cx="6322979" cy="45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835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其它電腦也可存取服務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B4203D-9C97-60DE-B5BE-71EE3CA1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37" y="2399678"/>
            <a:ext cx="7386538" cy="42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8279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不同平台皆可安裝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92D7FA-1EE3-985D-3992-45541743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8" y="2336323"/>
            <a:ext cx="7574685" cy="43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026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6935" y="152347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不同平台皆可安裝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容器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6AC0F9-02AB-39A1-4121-CC618C9E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5" y="2336323"/>
            <a:ext cx="4171950" cy="4286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5D3760-9877-3538-797D-C31BEE73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295" y="4095616"/>
            <a:ext cx="5296609" cy="219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427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622415" y="3130233"/>
            <a:ext cx="4186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編輯器的選擇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791743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564153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支持各種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OS,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程式語言環境，編譯、偵錯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syntax highlight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 completion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 suggestion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支援函數庫說明文件即時顯示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能遠端到異質主機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可安裝外掛程式增加功能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可備份所有外掛、設定、環境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</p:spTree>
    <p:extLst>
      <p:ext uri="{BB962C8B-B14F-4D97-AF65-F5344CB8AC3E}">
        <p14:creationId xmlns:p14="http://schemas.microsoft.com/office/powerpoint/2010/main" val="70243299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大部分程式設計師早期的選擇：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vi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44D4AC-7309-5F02-9B7C-B46E9AA7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2" y="2258610"/>
            <a:ext cx="7665396" cy="45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5666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現在似乎已經塵埃落定，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E08F30-F3C9-AB26-2606-3B30E7B9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70" y="2362259"/>
            <a:ext cx="7503267" cy="43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346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1202" y="153644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dev 2023 survey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304800"/>
            <a:ext cx="445040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編輯器的選擇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7C1C12-1B04-1EE9-A6FB-1D44C12A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89" y="2362259"/>
            <a:ext cx="6517532" cy="43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560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全稱為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 Line Interface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的一種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用「邏輯式」的方法提供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給使用者由各式各樣的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command(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所組成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使用者必須了解指令的使用文法，稱之為語法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(Syntax)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相對於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，也稱之為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CUI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必須對作業系統的運作有較深入的了解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都會提供一個文字介面的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給終端機使用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391006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57464" y="3130233"/>
            <a:ext cx="5687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生產環境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048850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69268" y="320034"/>
            <a:ext cx="5671226" cy="737039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從開發到生產環境</a:t>
            </a:r>
            <a:endParaRPr lang="zh-TW" altLang="en-US" sz="4800" dirty="0">
              <a:solidFill>
                <a:srgbClr val="00B0F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574" y="1266977"/>
            <a:ext cx="8424936" cy="4536504"/>
          </a:xfrm>
        </p:spPr>
        <p:txBody>
          <a:bodyPr>
            <a:no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軟體設計師寫程式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軟體設計師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or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系統工程師架平台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系統工程師搞定硬體網路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軟體設計師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+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系統工程師上線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接案主機架設，身兼軟體設計師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系統工程師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雲端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出現後，沒有系統工程師這種職業了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取而代之的稱為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DevOps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什麼都要會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將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Operations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全部用軟體設計的方式處理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指令稿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文鼎粗鋼筆行楷" pitchFamily="49" charset="-120"/>
              </a:rPr>
              <a:t>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8499" y="473412"/>
            <a:ext cx="6045263" cy="791183"/>
          </a:xfrm>
        </p:spPr>
        <p:txBody>
          <a:bodyPr>
            <a:normAutofit fontScale="90000"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軟體從開發完成到佈署</a:t>
            </a:r>
            <a:endParaRPr lang="zh-TW" altLang="en-US" sz="4800" dirty="0">
              <a:solidFill>
                <a:srgbClr val="00B0F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6410" y="1377225"/>
            <a:ext cx="8389440" cy="468052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軟體開發完成，單人或多人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push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至雲端託管平台如</a:t>
            </a:r>
            <a:r>
              <a:rPr lang="en-US" altLang="zh-TW" sz="3200" dirty="0" err="1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github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啟動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CI/CD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機制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自動化，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webhook)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測試伺服器自動取得軟體並且佈署到測試環境給測試工程師測試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也可能是你自己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測試完成將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bug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上報至託管平台，自動通知工程師修改再放上雲端託管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重複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1-5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步驟直至階段性滿意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生產平台去雲端取得正式版佈署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30624" y="274638"/>
            <a:ext cx="4114800" cy="562074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程式佈署方式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雲端程式碼托管</a:t>
            </a:r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測試主機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生產主機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EA1425-2144-D0C6-7A03-9BCED90B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8" y="1319956"/>
            <a:ext cx="8828124" cy="40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0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59982"/>
            <a:ext cx="8229600" cy="607336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開發者，測試平台，生產平台</a:t>
            </a:r>
            <a:endParaRPr lang="zh-TW" altLang="en-US" sz="4800" dirty="0">
              <a:solidFill>
                <a:srgbClr val="00B0F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45836"/>
            <a:ext cx="7953983" cy="4680520"/>
          </a:xfrm>
        </p:spPr>
        <p:txBody>
          <a:bodyPr>
            <a:noAutofit/>
          </a:bodyPr>
          <a:lstStyle/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開發者很可能用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Windows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、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MAC</a:t>
            </a:r>
          </a:p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極少有人自己用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當桌面系統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開發時用的各種套件、驅動程式、模組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…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版本不同</a:t>
            </a:r>
            <a:endParaRPr lang="en-US" altLang="zh-TW" sz="3200" dirty="0">
              <a:latin typeface="文鼎粗鋼筆行楷" pitchFamily="49" charset="-120"/>
              <a:ea typeface="文鼎粗鋼筆行楷" pitchFamily="49" charset="-120"/>
              <a:cs typeface="文鼎粗鋼筆行楷" pitchFamily="49" charset="-120"/>
            </a:endParaRPr>
          </a:p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測試主機和生產主機大多用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Linux</a:t>
            </a:r>
          </a:p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開發者主機執行的好好的，測試平台不能執行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好事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  <a:p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開發、測試好好的，生產環境不能執行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(</a:t>
            </a:r>
            <a:r>
              <a:rPr lang="zh-TW" altLang="en-US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麻煩</a:t>
            </a:r>
            <a:r>
              <a:rPr lang="en-US" altLang="zh-TW" sz="3200" dirty="0"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14825" y="482316"/>
            <a:ext cx="5204298" cy="620307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文鼎粗鋼筆行楷" pitchFamily="49" charset="-120"/>
                <a:ea typeface="文鼎粗鋼筆行楷" pitchFamily="49" charset="-120"/>
                <a:cs typeface="文鼎粗鋼筆行楷" pitchFamily="49" charset="-120"/>
              </a:rPr>
              <a:t>新的程式佈署方式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7740352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8" name="矩形 7"/>
          <p:cNvSpPr/>
          <p:nvPr/>
        </p:nvSpPr>
        <p:spPr>
          <a:xfrm>
            <a:off x="6516216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9" name="矩形 8"/>
          <p:cNvSpPr/>
          <p:nvPr/>
        </p:nvSpPr>
        <p:spPr>
          <a:xfrm>
            <a:off x="5364088" y="5301208"/>
            <a:ext cx="100811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開發者</a:t>
            </a:r>
          </a:p>
        </p:txBody>
      </p:sp>
      <p:sp>
        <p:nvSpPr>
          <p:cNvPr id="10" name="矩形 9"/>
          <p:cNvSpPr/>
          <p:nvPr/>
        </p:nvSpPr>
        <p:spPr>
          <a:xfrm>
            <a:off x="4932040" y="1772816"/>
            <a:ext cx="1512168" cy="7200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雲端</a:t>
            </a:r>
            <a:r>
              <a:rPr lang="en-US" altLang="zh-TW" dirty="0"/>
              <a:t>DOCKER IMAGE</a:t>
            </a:r>
            <a:r>
              <a:rPr lang="zh-TW" altLang="en-US" dirty="0"/>
              <a:t>托管</a:t>
            </a:r>
          </a:p>
        </p:txBody>
      </p:sp>
      <p:sp>
        <p:nvSpPr>
          <p:cNvPr id="11" name="矩形 10"/>
          <p:cNvSpPr/>
          <p:nvPr/>
        </p:nvSpPr>
        <p:spPr>
          <a:xfrm>
            <a:off x="3419872" y="3356992"/>
            <a:ext cx="1440160" cy="72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測試主機</a:t>
            </a:r>
          </a:p>
        </p:txBody>
      </p:sp>
      <p:sp>
        <p:nvSpPr>
          <p:cNvPr id="12" name="矩形 11"/>
          <p:cNvSpPr/>
          <p:nvPr/>
        </p:nvSpPr>
        <p:spPr>
          <a:xfrm>
            <a:off x="1475656" y="3356992"/>
            <a:ext cx="1440160" cy="7200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生產主機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300192" y="2564904"/>
            <a:ext cx="1944216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724128" y="2564904"/>
            <a:ext cx="1080120" cy="2664296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220072" y="2636912"/>
            <a:ext cx="792088" cy="2592288"/>
          </a:xfrm>
          <a:prstGeom prst="straightConnector1">
            <a:avLst/>
          </a:prstGeom>
          <a:ln w="412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139952" y="2492896"/>
            <a:ext cx="720080" cy="864096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2339752" y="2132856"/>
            <a:ext cx="2448272" cy="1152128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6021288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852936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70892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78904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77072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149080"/>
            <a:ext cx="605508" cy="34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125821" y="3130233"/>
            <a:ext cx="368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77439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從主動端連線至被控端電腦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為主，不使用圖型介面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可以完全控制被控端電腦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主被控端可為各種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主要為了實現自動化，操作非主要目的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必須具有被控端的控制權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帳號密碼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要自動化就必須不輸入帳密，又不能明文儲存帳密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危險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使用金鑰的概念實現無帳密控制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9961613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498517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使用通道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(tunnel)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可以跳轉機器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通常不給予連線使用者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root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極危險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建立通道讓其它服務使用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1026" name="Picture 2" descr="SSH Tunneling via a Jump Host - DEV Community">
            <a:extLst>
              <a:ext uri="{FF2B5EF4-FFF2-40B4-BE49-F238E27FC236}">
                <a16:creationId xmlns:a16="http://schemas.microsoft.com/office/drawing/2014/main" id="{1CD8A669-D1A8-591C-E2F4-269EE8F35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92" y="3560620"/>
            <a:ext cx="5283672" cy="15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curing Remote Desktop with SSH Tunneling – tommycoolman">
            <a:extLst>
              <a:ext uri="{FF2B5EF4-FFF2-40B4-BE49-F238E27FC236}">
                <a16:creationId xmlns:a16="http://schemas.microsoft.com/office/drawing/2014/main" id="{E2FA33A4-271E-FEF4-D230-0AF40857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92" y="5229404"/>
            <a:ext cx="5283673" cy="15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8086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難學，上手困難不易操作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的指令語法不見得一致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不同系統要學習不同的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Linux/Mac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sh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就完全不同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不適用於多媒體及互動式操作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功能超級強大，速度比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5-100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指令串接功能，可把不同指令串接使用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都提供，不受硬體資源限制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可以自動化所有電腦操作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270115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使用密碼登入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60359C-6858-F739-4596-E62B86A0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02" y="2480289"/>
            <a:ext cx="6584105" cy="40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3504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F041F1-1437-48B8-15F2-2453323F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57" y="2476618"/>
            <a:ext cx="7314085" cy="43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43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使用金鑰登入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41B2C6-F1DB-1174-FB0E-C45B50D7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91" y="2905429"/>
            <a:ext cx="68103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3430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86911" y="3156174"/>
            <a:ext cx="368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金鑰的概念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8801311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金鑰加密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金鑰解密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dog-&gt;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itl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金鑰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 +5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此金鑰值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(+5)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必須收發方都知道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加密解密過程一樣，稱為「對稱式加密」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加密解密需要一樣的功耗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141015700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你手上有公鑰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，我手上有私鑰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=91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想一個三位數，不用和我說是多少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三位數和公鑰相乘，再提供最後三位值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如果三位數是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明文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，乘上公鑰是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 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1353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1353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最後三位給我是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353(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密文乘私鑰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 1353 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91 = 32123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後面三位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123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就是原文了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206425178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原理很簡單，因為公鑰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=1001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任何數乘上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最後三位都不會變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只要找到兩個質數，相乘起來是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X00001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，都將兩個質數拿來當公鑰和私鑰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3D33AE-C4C5-9C71-A1B2-BF09DAAD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293" y="3985219"/>
            <a:ext cx="44481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3476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公鑰和私鑰不一樣，稱為「非對稱加密」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通常用更複雜的數字及數學運算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加密和解密所用需要的功耗不一樣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計算兩個質數相乘的功耗，比將一個大的數字分解成兩個質數的功能相差非常大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用 </a:t>
            </a:r>
            <a:r>
              <a:rPr lang="en-US" altLang="zh-TW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1199481995446957 × 3334772856269093 = 4000000000000000000000000000001</a:t>
            </a: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，就有了一個可以存 </a:t>
            </a:r>
            <a:r>
              <a:rPr lang="en-US" altLang="zh-TW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30 </a:t>
            </a:r>
            <a:r>
              <a:rPr lang="zh-TW" altLang="en-US" sz="3200" b="0" i="0" dirty="0">
                <a:solidFill>
                  <a:srgbClr val="35373A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位數的非對稱加密系統。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130414803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公鑰和私鑰合稱「金鑰對」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公鑰用來加密，誰都可以擁有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私鑰用來解密，要好好保留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比帳號密碼安全很多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07468" y="324256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金鑰的概念</a:t>
            </a:r>
          </a:p>
        </p:txBody>
      </p:sp>
    </p:spTree>
    <p:extLst>
      <p:ext uri="{BB962C8B-B14F-4D97-AF65-F5344CB8AC3E}">
        <p14:creationId xmlns:p14="http://schemas.microsoft.com/office/powerpoint/2010/main" val="89105322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6709BEF-E896-104A-C3FA-AB9DEF94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43" y="130090"/>
            <a:ext cx="5621513" cy="67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45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572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省時、簡單、快速、強大、優雅、省功、掌控、安全、自動、穩定、直接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主機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伺服器管理中，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95%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的工作無法用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GUI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自動化完成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大到建立雲端主機，小到執行單一程式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既然已經學程式語言，多學相對簡單的「程式」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DevOps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的興起，你必須什麼都會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自動化所有的事情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345486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790597E-EB12-9BF7-3474-8721AAAC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1" y="1990685"/>
            <a:ext cx="8149918" cy="33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2278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cord_2024_05_10_21_32_28_434">
            <a:hlinkClick r:id="" action="ppaction://media"/>
            <a:extLst>
              <a:ext uri="{FF2B5EF4-FFF2-40B4-BE49-F238E27FC236}">
                <a16:creationId xmlns:a16="http://schemas.microsoft.com/office/drawing/2014/main" id="{CF9DD564-4ED9-4B3D-473F-812187FABB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76" y="801654"/>
            <a:ext cx="8934048" cy="474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4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用指令自動化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548132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定時，多台，跨網路的工作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過程繁雜的工作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定時將程式碼發佈到雲端，並且佈署不同服務到不同的伺服器上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ssh+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定時排程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條件觸發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大部分的網路及服務都支援，目前多使用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Webhook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用指令自動化</a:t>
            </a:r>
          </a:p>
        </p:txBody>
      </p:sp>
    </p:spTree>
    <p:extLst>
      <p:ext uri="{BB962C8B-B14F-4D97-AF65-F5344CB8AC3E}">
        <p14:creationId xmlns:p14="http://schemas.microsoft.com/office/powerpoint/2010/main" val="407670128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有三台伺服器上每天都有新增資料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伺服器負責備份資料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每天半夜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4:00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要將所有伺服器上的資料備份到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NAS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只備份修改及增加的增量備份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用指令自動化</a:t>
            </a:r>
          </a:p>
        </p:txBody>
      </p:sp>
    </p:spTree>
    <p:extLst>
      <p:ext uri="{BB962C8B-B14F-4D97-AF65-F5344CB8AC3E}">
        <p14:creationId xmlns:p14="http://schemas.microsoft.com/office/powerpoint/2010/main" val="195426412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F13BFA-7380-01EC-D29E-2F0BEA17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8" y="834494"/>
            <a:ext cx="8286356" cy="55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8049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9B3DD5-E648-C691-F243-8D5129D1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33500"/>
            <a:ext cx="82867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3145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A3391CE-0EBE-A735-4CD5-772090A70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527"/>
            <a:ext cx="9144000" cy="44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042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問問題的地方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5424676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詢問原作者程式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1AE312-7251-3E7D-8CB7-6D8784998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23" y="2514911"/>
            <a:ext cx="7933208" cy="39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751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19" y="144668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重新開機最快怎麼做？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A4E850-C6B2-8A3E-3406-8166B729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74" y="2003541"/>
            <a:ext cx="4050311" cy="46792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1B7A87-EE64-65E0-0677-2F82F7570C5B}"/>
              </a:ext>
            </a:extLst>
          </p:cNvPr>
          <p:cNvSpPr/>
          <p:nvPr/>
        </p:nvSpPr>
        <p:spPr>
          <a:xfrm>
            <a:off x="2622975" y="5777647"/>
            <a:ext cx="582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1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00D25F-4186-DEFD-1D31-EEB2D7DA32E6}"/>
              </a:ext>
            </a:extLst>
          </p:cNvPr>
          <p:cNvSpPr/>
          <p:nvPr/>
        </p:nvSpPr>
        <p:spPr>
          <a:xfrm>
            <a:off x="5218630" y="5784970"/>
            <a:ext cx="582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2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31B230-1114-AF61-BE0C-DEA7852BA12D}"/>
              </a:ext>
            </a:extLst>
          </p:cNvPr>
          <p:cNvSpPr/>
          <p:nvPr/>
        </p:nvSpPr>
        <p:spPr>
          <a:xfrm>
            <a:off x="6091074" y="5543087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3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839642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stackoverflow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有最完整的解答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FBFF17-6AE3-E4F0-0BD4-DA4A3C8E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1" y="2540466"/>
            <a:ext cx="7807084" cy="39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6334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reddit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擁有最完整的資料查詢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58ED44-7F9B-8226-68FA-C91D9B33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37" y="2463296"/>
            <a:ext cx="6706525" cy="41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3553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quora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詢問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問問題的地方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5E5D9A-4E4D-9869-4F96-7EA4F8BD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1" y="2335679"/>
            <a:ext cx="7841997" cy="44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09760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81037" y="3156174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作筆記，文件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1075725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你做的再熟，再了解，二個月後忘光光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看過一篇資料，下次要找時忘了在哪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無論完成了什麼工作，一定要全部再重新做一次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(re-produce)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善用虛擬機，快照，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記下每個點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撰寫完整的過程，抓圖，影片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用圖文影音代替腦細胞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</p:spTree>
    <p:extLst>
      <p:ext uri="{BB962C8B-B14F-4D97-AF65-F5344CB8AC3E}">
        <p14:creationId xmlns:p14="http://schemas.microsoft.com/office/powerpoint/2010/main" val="157373024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2331" y="167263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將筆記記錄在雲端平台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hackmd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75B7C7-705F-9F1A-17D8-A5781406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72" y="2469890"/>
            <a:ext cx="7151239" cy="39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3228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markdown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文件格式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140423-DFCB-C812-354A-99AAD1B7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2217889"/>
            <a:ext cx="7835834" cy="42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046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善用筆記軟體，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notion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anytype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作筆記，文件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036DF7-A610-172C-EA53-78000BB4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2" y="2161135"/>
            <a:ext cx="6136909" cy="46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37247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52204" y="3175093"/>
            <a:ext cx="3989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善用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846929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copilot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善用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pic>
        <p:nvPicPr>
          <p:cNvPr id="2" name="Record_2024_05_10_23_26_23_796">
            <a:hlinkClick r:id="" action="ppaction://media"/>
            <a:extLst>
              <a:ext uri="{FF2B5EF4-FFF2-40B4-BE49-F238E27FC236}">
                <a16:creationId xmlns:a16="http://schemas.microsoft.com/office/drawing/2014/main" id="{28D83ACA-F5F5-61CA-AA77-B7E32B9F2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314" y="2209392"/>
            <a:ext cx="7582737" cy="44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90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36966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只要一行指令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29243" y="329967"/>
            <a:ext cx="460555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熟悉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指令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815046D-3DAE-4E5E-DD12-4B562E7B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45" y="2115030"/>
            <a:ext cx="5007791" cy="21474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B294B4-1243-38C4-0B7D-E0FF36C17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345" y="4628100"/>
            <a:ext cx="5007791" cy="17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479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76474" y="144560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23382" y="324256"/>
            <a:ext cx="4194086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善用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pic>
        <p:nvPicPr>
          <p:cNvPr id="3" name="Record_2024_05_10_23_29_32_589">
            <a:hlinkClick r:id="" action="ppaction://media"/>
            <a:extLst>
              <a:ext uri="{FF2B5EF4-FFF2-40B4-BE49-F238E27FC236}">
                <a16:creationId xmlns:a16="http://schemas.microsoft.com/office/drawing/2014/main" id="{17E40F08-1627-9FEB-122B-5CAD2E46B4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8457" y="2161135"/>
            <a:ext cx="8133472" cy="42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7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2270</Words>
  <Application>Microsoft Office PowerPoint</Application>
  <PresentationFormat>如螢幕大小 (4:3)</PresentationFormat>
  <Paragraphs>368</Paragraphs>
  <Slides>90</Slides>
  <Notes>78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90</vt:i4>
      </vt:variant>
    </vt:vector>
  </HeadingPairs>
  <TitlesOfParts>
    <vt:vector size="100" baseType="lpstr">
      <vt:lpstr>文鼎粗鋼筆行楷</vt:lpstr>
      <vt:lpstr>微軟正黑體</vt:lpstr>
      <vt:lpstr>新細明體</vt:lpstr>
      <vt:lpstr>Arial</vt:lpstr>
      <vt:lpstr>Calibri</vt:lpstr>
      <vt:lpstr>Calibri Light</vt:lpstr>
      <vt:lpstr>Century Schoolbook</vt:lpstr>
      <vt:lpstr>Georgia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從開發到生產環境</vt:lpstr>
      <vt:lpstr>軟體從開發完成到佈署</vt:lpstr>
      <vt:lpstr>程式佈署方式</vt:lpstr>
      <vt:lpstr>PowerPoint 簡報</vt:lpstr>
      <vt:lpstr>開發者，測試平台，生產平台</vt:lpstr>
      <vt:lpstr>新的程式佈署方式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64</cp:revision>
  <dcterms:created xsi:type="dcterms:W3CDTF">2024-05-09T05:53:07Z</dcterms:created>
  <dcterms:modified xsi:type="dcterms:W3CDTF">2024-05-14T05:09:59Z</dcterms:modified>
</cp:coreProperties>
</file>